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94" r:id="rId2"/>
  </p:sldMasterIdLst>
  <p:notesMasterIdLst>
    <p:notesMasterId r:id="rId19"/>
  </p:notesMasterIdLst>
  <p:handoutMasterIdLst>
    <p:handoutMasterId r:id="rId20"/>
  </p:handoutMasterIdLst>
  <p:sldIdLst>
    <p:sldId id="396" r:id="rId3"/>
    <p:sldId id="348" r:id="rId4"/>
    <p:sldId id="398" r:id="rId5"/>
    <p:sldId id="399" r:id="rId6"/>
    <p:sldId id="383" r:id="rId7"/>
    <p:sldId id="397" r:id="rId8"/>
    <p:sldId id="386" r:id="rId9"/>
    <p:sldId id="390" r:id="rId10"/>
    <p:sldId id="331" r:id="rId11"/>
    <p:sldId id="389" r:id="rId12"/>
    <p:sldId id="387" r:id="rId13"/>
    <p:sldId id="393" r:id="rId14"/>
    <p:sldId id="382" r:id="rId15"/>
    <p:sldId id="384" r:id="rId16"/>
    <p:sldId id="370" r:id="rId17"/>
    <p:sldId id="395" r:id="rId18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 autoAdjust="0"/>
    <p:restoredTop sz="97989" autoAdjust="0"/>
  </p:normalViewPr>
  <p:slideViewPr>
    <p:cSldViewPr>
      <p:cViewPr>
        <p:scale>
          <a:sx n="150" d="100"/>
          <a:sy n="150" d="100"/>
        </p:scale>
        <p:origin x="-1224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-347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26/04/19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26/04/19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GB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GB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GB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GB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GB" sz="24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GB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GB" noProof="1" smtClean="0"/>
              <a:t>Click to edit Master text styles</a:t>
            </a:r>
          </a:p>
          <a:p>
            <a:pPr lvl="1"/>
            <a:r>
              <a:rPr lang="en-GB" noProof="1" smtClean="0"/>
              <a:t>Second level</a:t>
            </a:r>
          </a:p>
          <a:p>
            <a:pPr lvl="2"/>
            <a:r>
              <a:rPr lang="en-GB" noProof="1" smtClean="0"/>
              <a:t>Third level</a:t>
            </a:r>
          </a:p>
          <a:p>
            <a:pPr lvl="3"/>
            <a:r>
              <a:rPr lang="en-GB" noProof="1" smtClean="0"/>
              <a:t>Fourth level</a:t>
            </a:r>
          </a:p>
          <a:p>
            <a:pPr lvl="4"/>
            <a:r>
              <a:rPr lang="en-GB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26/04/19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Grid 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26/04/19</a:t>
            </a:fld>
            <a:endParaRPr lang="en-US" dirty="0"/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51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762000" y="257665"/>
            <a:ext cx="4481957" cy="5990735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655438" y="257665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2"/>
          </p:nvPr>
        </p:nvSpPr>
        <p:spPr>
          <a:xfrm>
            <a:off x="5655438" y="23622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655438" y="44958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26/04/19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3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ABB19-1670-1545-B6A1-3BE8C4357B35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103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93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en-US" smtClean="0"/>
              <a:pPr/>
              <a:t>26/04/19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0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3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06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GB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4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ABB19-1670-1545-B6A1-3BE8C4357B3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93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26/04/19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8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1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6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51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5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762000" y="257665"/>
            <a:ext cx="4481957" cy="5990735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655438" y="257665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2"/>
          </p:nvPr>
        </p:nvSpPr>
        <p:spPr>
          <a:xfrm>
            <a:off x="5655438" y="23622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655438" y="44958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26/04/19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3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Grid 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26/04/19</a:t>
            </a:fld>
            <a:endParaRPr lang="en-US" dirty="0"/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51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GB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GB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GB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GB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GB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GB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GB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GB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GB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GB" noProof="1" smtClean="0"/>
              <a:t>Click to edit Master text styles</a:t>
            </a:r>
          </a:p>
          <a:p>
            <a:pPr lvl="1"/>
            <a:r>
              <a:rPr lang="en-GB" noProof="1" smtClean="0"/>
              <a:t>Second level</a:t>
            </a:r>
          </a:p>
          <a:p>
            <a:pPr lvl="2"/>
            <a:r>
              <a:rPr lang="en-GB" noProof="1" smtClean="0"/>
              <a:t>Third level</a:t>
            </a:r>
          </a:p>
          <a:p>
            <a:pPr lvl="3"/>
            <a:r>
              <a:rPr lang="en-GB" noProof="1" smtClean="0"/>
              <a:t>Fourth level</a:t>
            </a:r>
          </a:p>
          <a:p>
            <a:pPr lvl="4"/>
            <a:r>
              <a:rPr lang="en-GB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4" r:id="rId23"/>
    <p:sldLayoutId id="2147483675" r:id="rId24"/>
    <p:sldLayoutId id="2147483678" r:id="rId25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build="p">
        <p:tmplLst>
          <p:tmpl lvl="1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20" grpId="0"/>
      <p:bldP spid="23" grpId="0"/>
    </p:bld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26/04/19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2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microsoft.com/office/2007/relationships/hdphoto" Target="../media/hdphoto4.wdp"/><Relationship Id="rId13" Type="http://schemas.openxmlformats.org/officeDocument/2006/relationships/image" Target="../media/image13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8" Type="http://schemas.microsoft.com/office/2007/relationships/hdphoto" Target="../media/hdphoto2.wdp"/><Relationship Id="rId9" Type="http://schemas.openxmlformats.org/officeDocument/2006/relationships/image" Target="../media/image11.jpeg"/><Relationship Id="rId10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0.emf"/><Relationship Id="rId3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Kevin Horsley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ulling1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00" t="67537" b="11481"/>
          <a:stretch/>
        </p:blipFill>
        <p:spPr>
          <a:xfrm>
            <a:off x="228600" y="1473521"/>
            <a:ext cx="1813623" cy="1771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8950" y="1490453"/>
            <a:ext cx="2044450" cy="17564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200" y="1447800"/>
            <a:ext cx="1928914" cy="17861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 descr="1886_GIBBS-&amp;-SOELL-Presentation-FINAL_NOPRES-36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490454"/>
            <a:ext cx="1966017" cy="1756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810000" y="4267200"/>
            <a:ext cx="441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  <a:cs typeface="Arial"/>
              </a:rPr>
              <a:t>Award-winning PR, marketing &amp; change communications </a:t>
            </a:r>
          </a:p>
          <a:p>
            <a:r>
              <a:rPr lang="en-US" sz="2800" smtClean="0">
                <a:latin typeface="+mj-lt"/>
                <a:cs typeface="Arial"/>
              </a:rPr>
              <a:t>expert</a:t>
            </a:r>
            <a:endParaRPr lang="en-US" sz="28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6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Brochures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6096000"/>
            <a:ext cx="8153400" cy="457200"/>
          </a:xfrm>
          <a:prstGeom prst="rect">
            <a:avLst/>
          </a:prstGeom>
          <a:noFill/>
        </p:spPr>
        <p:txBody>
          <a:bodyPr>
            <a:normAutofit fontScale="850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  <a:defRPr/>
            </a:pPr>
            <a:r>
              <a:rPr lang="en-US" sz="2000" dirty="0" smtClean="0">
                <a:latin typeface="Century Gothic" pitchFamily="34" charset="0"/>
              </a:rPr>
              <a:t>Concept and copywriting for suite of brochures for Dow’s paint division</a:t>
            </a:r>
            <a:endParaRPr lang="en-US" sz="2000" dirty="0"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2413" y="1252538"/>
            <a:ext cx="8637587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50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Exhibitions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6324600"/>
            <a:ext cx="81534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dirty="0"/>
              <a:t>Trade shows for </a:t>
            </a:r>
            <a:r>
              <a:rPr lang="en-US" dirty="0" smtClean="0"/>
              <a:t>Dow in Italy</a:t>
            </a:r>
            <a:r>
              <a:rPr lang="en-US" dirty="0"/>
              <a:t>, Germany, Turkey, Saudi Arabia</a:t>
            </a:r>
          </a:p>
        </p:txBody>
      </p:sp>
      <p:pic>
        <p:nvPicPr>
          <p:cNvPr id="5" name="Picture 4" descr="Dow trade shows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3920" y="1156778"/>
            <a:ext cx="8359080" cy="5091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65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Global events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33400" y="6324600"/>
            <a:ext cx="81534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defRPr/>
            </a:pPr>
            <a:r>
              <a:rPr lang="en-US" dirty="0"/>
              <a:t>F</a:t>
            </a:r>
            <a:r>
              <a:rPr lang="en-US" dirty="0" smtClean="0"/>
              <a:t>or Syngenta in Brazil, China and Vietnam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09600" y="1219200"/>
            <a:ext cx="4509864" cy="4795837"/>
            <a:chOff x="2195736" y="1147763"/>
            <a:chExt cx="5040109" cy="544958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195829" y="1147763"/>
              <a:ext cx="5040016" cy="5449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2195736" y="1772816"/>
              <a:ext cx="936104" cy="28803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PR Campaigns: Head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Head to Head 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7544" y="1196752"/>
            <a:ext cx="3371429" cy="4942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381000" y="6324600"/>
            <a:ext cx="81534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 concept, copywriting &amp; liaising with designers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Picture 10" descr="Head to Head 2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4343400"/>
            <a:ext cx="28956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Head to Head 2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2362200"/>
            <a:ext cx="2877181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Head to Head 2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381000"/>
            <a:ext cx="2875253" cy="1746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00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Writing: RAND and Jordan F1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jorda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696200" cy="543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6311900" y="2971800"/>
            <a:ext cx="1676400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4559300" y="2971800"/>
            <a:ext cx="1665288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2819400" y="2971800"/>
            <a:ext cx="1616075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1054100" y="2971800"/>
            <a:ext cx="1676400" cy="2590800"/>
          </a:xfrm>
          <a:prstGeom prst="roundRect">
            <a:avLst>
              <a:gd name="adj" fmla="val 13745"/>
            </a:avLst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gray">
          <a:xfrm rot="3419336">
            <a:off x="1322444" y="1702696"/>
            <a:ext cx="924560" cy="100404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>
              <a:defRPr/>
            </a:pPr>
            <a:endParaRPr lang="en-US" dirty="0">
              <a:solidFill>
                <a:schemeClr val="accent6"/>
              </a:solidFill>
              <a:ea typeface="+mn-ea"/>
            </a:endParaRPr>
          </a:p>
        </p:txBody>
      </p:sp>
      <p:grpSp>
        <p:nvGrpSpPr>
          <p:cNvPr id="10258" name="Group 9"/>
          <p:cNvGrpSpPr>
            <a:grpSpLocks/>
          </p:cNvGrpSpPr>
          <p:nvPr/>
        </p:nvGrpSpPr>
        <p:grpSpPr bwMode="auto">
          <a:xfrm>
            <a:off x="2286747" y="1874520"/>
            <a:ext cx="932329" cy="132080"/>
            <a:chOff x="2003" y="3439"/>
            <a:chExt cx="468" cy="244"/>
          </a:xfrm>
        </p:grpSpPr>
        <p:sp>
          <p:nvSpPr>
            <p:cNvPr id="36874" name="Oval 10"/>
            <p:cNvSpPr>
              <a:spLocks noChangeArrowheads="1"/>
            </p:cNvSpPr>
            <p:nvPr/>
          </p:nvSpPr>
          <p:spPr bwMode="gray">
            <a:xfrm>
              <a:off x="2003" y="3440"/>
              <a:ext cx="79" cy="240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75" name="Rectangle 11"/>
            <p:cNvSpPr>
              <a:spLocks noChangeArrowheads="1"/>
            </p:cNvSpPr>
            <p:nvPr/>
          </p:nvSpPr>
          <p:spPr bwMode="gray">
            <a:xfrm>
              <a:off x="2048" y="3443"/>
              <a:ext cx="388" cy="240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76" name="Oval 12"/>
            <p:cNvSpPr>
              <a:spLocks noChangeArrowheads="1"/>
            </p:cNvSpPr>
            <p:nvPr/>
          </p:nvSpPr>
          <p:spPr bwMode="gray">
            <a:xfrm>
              <a:off x="2400" y="3443"/>
              <a:ext cx="71" cy="23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77" name="Oval 13"/>
            <p:cNvSpPr>
              <a:spLocks noChangeArrowheads="1"/>
            </p:cNvSpPr>
            <p:nvPr/>
          </p:nvSpPr>
          <p:spPr bwMode="gray">
            <a:xfrm>
              <a:off x="2439" y="3519"/>
              <a:ext cx="20" cy="7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</p:grpSp>
      <p:sp>
        <p:nvSpPr>
          <p:cNvPr id="36878" name="Rectangle 14"/>
          <p:cNvSpPr>
            <a:spLocks noChangeArrowheads="1"/>
          </p:cNvSpPr>
          <p:nvPr/>
        </p:nvSpPr>
        <p:spPr bwMode="gray">
          <a:xfrm rot="3419336">
            <a:off x="3043667" y="1635162"/>
            <a:ext cx="924560" cy="10070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grpSp>
        <p:nvGrpSpPr>
          <p:cNvPr id="10260" name="Group 15"/>
          <p:cNvGrpSpPr>
            <a:grpSpLocks/>
          </p:cNvGrpSpPr>
          <p:nvPr/>
        </p:nvGrpSpPr>
        <p:grpSpPr bwMode="auto">
          <a:xfrm>
            <a:off x="4007971" y="1874520"/>
            <a:ext cx="932329" cy="132080"/>
            <a:chOff x="2003" y="3439"/>
            <a:chExt cx="468" cy="244"/>
          </a:xfrm>
        </p:grpSpPr>
        <p:sp>
          <p:nvSpPr>
            <p:cNvPr id="36880" name="Oval 16"/>
            <p:cNvSpPr>
              <a:spLocks noChangeArrowheads="1"/>
            </p:cNvSpPr>
            <p:nvPr/>
          </p:nvSpPr>
          <p:spPr bwMode="gray">
            <a:xfrm>
              <a:off x="2003" y="3440"/>
              <a:ext cx="79" cy="240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81" name="Rectangle 17"/>
            <p:cNvSpPr>
              <a:spLocks noChangeArrowheads="1"/>
            </p:cNvSpPr>
            <p:nvPr/>
          </p:nvSpPr>
          <p:spPr bwMode="gray">
            <a:xfrm>
              <a:off x="2048" y="3443"/>
              <a:ext cx="388" cy="240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82" name="Oval 18"/>
            <p:cNvSpPr>
              <a:spLocks noChangeArrowheads="1"/>
            </p:cNvSpPr>
            <p:nvPr/>
          </p:nvSpPr>
          <p:spPr bwMode="gray">
            <a:xfrm>
              <a:off x="2400" y="3443"/>
              <a:ext cx="71" cy="23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83" name="Oval 19"/>
            <p:cNvSpPr>
              <a:spLocks noChangeArrowheads="1"/>
            </p:cNvSpPr>
            <p:nvPr/>
          </p:nvSpPr>
          <p:spPr bwMode="gray">
            <a:xfrm>
              <a:off x="2438" y="3519"/>
              <a:ext cx="20" cy="7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</p:grpSp>
      <p:sp>
        <p:nvSpPr>
          <p:cNvPr id="36884" name="Rectangle 20"/>
          <p:cNvSpPr>
            <a:spLocks noChangeArrowheads="1"/>
          </p:cNvSpPr>
          <p:nvPr/>
        </p:nvSpPr>
        <p:spPr bwMode="gray">
          <a:xfrm rot="3419336">
            <a:off x="4693173" y="1635162"/>
            <a:ext cx="924560" cy="10070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grpSp>
        <p:nvGrpSpPr>
          <p:cNvPr id="10262" name="Group 21"/>
          <p:cNvGrpSpPr>
            <a:grpSpLocks/>
          </p:cNvGrpSpPr>
          <p:nvPr/>
        </p:nvGrpSpPr>
        <p:grpSpPr bwMode="auto">
          <a:xfrm>
            <a:off x="5729194" y="1874520"/>
            <a:ext cx="1219200" cy="132080"/>
            <a:chOff x="2003" y="3439"/>
            <a:chExt cx="468" cy="244"/>
          </a:xfrm>
        </p:grpSpPr>
        <p:sp>
          <p:nvSpPr>
            <p:cNvPr id="36886" name="Oval 22"/>
            <p:cNvSpPr>
              <a:spLocks noChangeArrowheads="1"/>
            </p:cNvSpPr>
            <p:nvPr/>
          </p:nvSpPr>
          <p:spPr bwMode="gray">
            <a:xfrm>
              <a:off x="2003" y="3440"/>
              <a:ext cx="79" cy="240"/>
            </a:xfrm>
            <a:prstGeom prst="ellipse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87" name="Rectangle 23"/>
            <p:cNvSpPr>
              <a:spLocks noChangeArrowheads="1"/>
            </p:cNvSpPr>
            <p:nvPr/>
          </p:nvSpPr>
          <p:spPr bwMode="gray">
            <a:xfrm>
              <a:off x="2048" y="3443"/>
              <a:ext cx="388" cy="240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88" name="Oval 24"/>
            <p:cNvSpPr>
              <a:spLocks noChangeArrowheads="1"/>
            </p:cNvSpPr>
            <p:nvPr/>
          </p:nvSpPr>
          <p:spPr bwMode="gray">
            <a:xfrm>
              <a:off x="2400" y="3443"/>
              <a:ext cx="71" cy="235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  <p:sp>
          <p:nvSpPr>
            <p:cNvPr id="36889" name="Oval 25"/>
            <p:cNvSpPr>
              <a:spLocks noChangeArrowheads="1"/>
            </p:cNvSpPr>
            <p:nvPr/>
          </p:nvSpPr>
          <p:spPr bwMode="gray">
            <a:xfrm>
              <a:off x="2438" y="3519"/>
              <a:ext cx="20" cy="7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+mn-ea"/>
              </a:endParaRPr>
            </a:p>
          </p:txBody>
        </p:sp>
      </p:grpSp>
      <p:sp>
        <p:nvSpPr>
          <p:cNvPr id="36890" name="Rectangle 26"/>
          <p:cNvSpPr>
            <a:spLocks noChangeArrowheads="1"/>
          </p:cNvSpPr>
          <p:nvPr/>
        </p:nvSpPr>
        <p:spPr bwMode="gray">
          <a:xfrm rot="3419336">
            <a:off x="6414396" y="1636656"/>
            <a:ext cx="924560" cy="100404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>
              <a:defRPr/>
            </a:pPr>
            <a:endParaRPr lang="en-US" dirty="0">
              <a:ea typeface="+mn-ea"/>
            </a:endParaRPr>
          </a:p>
        </p:txBody>
      </p:sp>
      <p:sp>
        <p:nvSpPr>
          <p:cNvPr id="10248" name="Rectangle 27"/>
          <p:cNvSpPr>
            <a:spLocks noChangeArrowheads="1"/>
          </p:cNvSpPr>
          <p:nvPr/>
        </p:nvSpPr>
        <p:spPr bwMode="gray">
          <a:xfrm>
            <a:off x="1441450" y="1995488"/>
            <a:ext cx="74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</a:rPr>
              <a:t>WON</a:t>
            </a:r>
          </a:p>
        </p:txBody>
      </p:sp>
      <p:sp>
        <p:nvSpPr>
          <p:cNvPr id="10249" name="Rectangle 28"/>
          <p:cNvSpPr>
            <a:spLocks noChangeArrowheads="1"/>
          </p:cNvSpPr>
          <p:nvPr/>
        </p:nvSpPr>
        <p:spPr bwMode="gray">
          <a:xfrm>
            <a:off x="3194050" y="1995488"/>
            <a:ext cx="74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</a:rPr>
              <a:t>WON</a:t>
            </a:r>
          </a:p>
        </p:txBody>
      </p:sp>
      <p:sp>
        <p:nvSpPr>
          <p:cNvPr id="10250" name="Rectangle 29"/>
          <p:cNvSpPr>
            <a:spLocks noChangeArrowheads="1"/>
          </p:cNvSpPr>
          <p:nvPr/>
        </p:nvSpPr>
        <p:spPr bwMode="gray">
          <a:xfrm>
            <a:off x="4794250" y="1995488"/>
            <a:ext cx="74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</a:rPr>
              <a:t>WON</a:t>
            </a:r>
          </a:p>
        </p:txBody>
      </p:sp>
      <p:sp>
        <p:nvSpPr>
          <p:cNvPr id="10251" name="Rectangle 30"/>
          <p:cNvSpPr>
            <a:spLocks noChangeArrowheads="1"/>
          </p:cNvSpPr>
          <p:nvPr/>
        </p:nvSpPr>
        <p:spPr bwMode="gray">
          <a:xfrm>
            <a:off x="6546850" y="1995488"/>
            <a:ext cx="74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</a:rPr>
              <a:t>WON</a:t>
            </a:r>
          </a:p>
        </p:txBody>
      </p:sp>
      <p:sp>
        <p:nvSpPr>
          <p:cNvPr id="10252" name="Rectangle 31"/>
          <p:cNvSpPr>
            <a:spLocks noChangeArrowheads="1"/>
          </p:cNvSpPr>
          <p:nvPr/>
        </p:nvSpPr>
        <p:spPr bwMode="auto">
          <a:xfrm>
            <a:off x="1143000" y="3276600"/>
            <a:ext cx="17081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Gold Winner </a:t>
            </a:r>
            <a:r>
              <a:rPr lang="en-US" dirty="0" smtClean="0"/>
              <a:t> </a:t>
            </a:r>
            <a:r>
              <a:rPr lang="en-GB" dirty="0" smtClean="0">
                <a:effectLst/>
              </a:rPr>
              <a:t>Galaxy Awards 2011</a:t>
            </a:r>
            <a:endParaRPr lang="en-GB" dirty="0">
              <a:effectLst/>
            </a:endParaRPr>
          </a:p>
          <a:p>
            <a:r>
              <a:rPr lang="en-US" dirty="0" smtClean="0"/>
              <a:t>for </a:t>
            </a:r>
            <a:r>
              <a:rPr lang="en-US" dirty="0"/>
              <a:t>o</a:t>
            </a:r>
            <a:r>
              <a:rPr lang="en-US" dirty="0" smtClean="0"/>
              <a:t>utstanding </a:t>
            </a:r>
            <a:r>
              <a:rPr lang="en-US" dirty="0"/>
              <a:t>Achievement in Marketing</a:t>
            </a:r>
            <a:endParaRPr lang="en-GB" dirty="0">
              <a:effectLst/>
            </a:endParaRPr>
          </a:p>
        </p:txBody>
      </p:sp>
      <p:sp>
        <p:nvSpPr>
          <p:cNvPr id="10253" name="Rectangle 32"/>
          <p:cNvSpPr>
            <a:spLocks noChangeArrowheads="1"/>
          </p:cNvSpPr>
          <p:nvPr/>
        </p:nvSpPr>
        <p:spPr bwMode="auto">
          <a:xfrm>
            <a:off x="2916238" y="3276600"/>
            <a:ext cx="158432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dirty="0" smtClean="0">
                <a:effectLst/>
              </a:rPr>
              <a:t>Nominated for a European Award for Excellence</a:t>
            </a:r>
            <a:endParaRPr lang="en-GB" dirty="0">
              <a:effectLst/>
            </a:endParaRPr>
          </a:p>
          <a:p>
            <a:endParaRPr lang="en-GB" sz="800" dirty="0">
              <a:effectLst/>
            </a:endParaRPr>
          </a:p>
        </p:txBody>
      </p:sp>
      <p:sp>
        <p:nvSpPr>
          <p:cNvPr id="10254" name="Rectangle 33"/>
          <p:cNvSpPr>
            <a:spLocks noChangeArrowheads="1"/>
          </p:cNvSpPr>
          <p:nvPr/>
        </p:nvSpPr>
        <p:spPr bwMode="auto">
          <a:xfrm>
            <a:off x="4643438" y="3276600"/>
            <a:ext cx="1681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smtClean="0">
                <a:effectLst/>
              </a:rPr>
              <a:t>PR Week</a:t>
            </a:r>
            <a:endParaRPr lang="en-GB" dirty="0">
              <a:effectLst/>
            </a:endParaRPr>
          </a:p>
          <a:p>
            <a:endParaRPr lang="en-GB" sz="800" dirty="0">
              <a:effectLst/>
            </a:endParaRPr>
          </a:p>
          <a:p>
            <a:r>
              <a:rPr lang="ja-JP" altLang="en-GB" dirty="0" smtClean="0"/>
              <a:t>“</a:t>
            </a:r>
            <a:r>
              <a:rPr lang="en-GB" dirty="0" smtClean="0"/>
              <a:t>Best in-house team”</a:t>
            </a:r>
            <a:endParaRPr lang="en-GB" dirty="0"/>
          </a:p>
          <a:p>
            <a:endParaRPr lang="en-GB" dirty="0" smtClean="0">
              <a:effectLst/>
            </a:endParaRPr>
          </a:p>
        </p:txBody>
      </p:sp>
      <p:sp>
        <p:nvSpPr>
          <p:cNvPr id="10255" name="Rectangle 34"/>
          <p:cNvSpPr>
            <a:spLocks noChangeArrowheads="1"/>
          </p:cNvSpPr>
          <p:nvPr/>
        </p:nvSpPr>
        <p:spPr bwMode="auto">
          <a:xfrm>
            <a:off x="6443663" y="3276600"/>
            <a:ext cx="1481137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dirty="0" smtClean="0">
                <a:effectLst/>
              </a:rPr>
              <a:t>BAIE*</a:t>
            </a:r>
            <a:endParaRPr lang="en-GB" dirty="0">
              <a:effectLst/>
            </a:endParaRPr>
          </a:p>
          <a:p>
            <a:endParaRPr lang="en-GB" sz="1400" dirty="0">
              <a:effectLst/>
            </a:endParaRPr>
          </a:p>
          <a:p>
            <a:pPr marL="177800" indent="-177800">
              <a:buFont typeface="Arial"/>
              <a:buChar char="•"/>
            </a:pPr>
            <a:r>
              <a:rPr lang="en-GB" sz="1200" dirty="0" smtClean="0"/>
              <a:t>Award </a:t>
            </a:r>
            <a:r>
              <a:rPr lang="en-GB" sz="1200" dirty="0"/>
              <a:t>for Excellence </a:t>
            </a:r>
            <a:r>
              <a:rPr lang="en-GB" sz="1200" dirty="0" smtClean="0"/>
              <a:t>video </a:t>
            </a:r>
            <a:r>
              <a:rPr lang="en-GB" sz="1200" dirty="0"/>
              <a:t>news</a:t>
            </a:r>
            <a:endParaRPr lang="en-US" sz="1200" dirty="0"/>
          </a:p>
          <a:p>
            <a:pPr marL="177800" indent="-177800">
              <a:buFont typeface="Arial"/>
              <a:buChar char="•"/>
            </a:pPr>
            <a:r>
              <a:rPr lang="en-GB" sz="1200" dirty="0" smtClean="0"/>
              <a:t>Class Winner </a:t>
            </a:r>
            <a:r>
              <a:rPr lang="en-GB" sz="1200" dirty="0"/>
              <a:t>video news</a:t>
            </a:r>
            <a:endParaRPr lang="en-US" sz="1200" dirty="0"/>
          </a:p>
          <a:p>
            <a:pPr marL="177800" indent="-177800">
              <a:buFont typeface="Arial"/>
              <a:buChar char="•"/>
            </a:pPr>
            <a:r>
              <a:rPr lang="en-GB" sz="1200" dirty="0" smtClean="0"/>
              <a:t>Certificate </a:t>
            </a:r>
            <a:r>
              <a:rPr lang="en-GB" sz="1200" dirty="0"/>
              <a:t>of Merit </a:t>
            </a:r>
            <a:r>
              <a:rPr lang="en-GB" sz="1200" dirty="0" smtClean="0"/>
              <a:t> </a:t>
            </a:r>
            <a:r>
              <a:rPr lang="en-GB" sz="1200" dirty="0"/>
              <a:t>corporate video</a:t>
            </a:r>
            <a:endParaRPr lang="en-US" sz="1200" dirty="0"/>
          </a:p>
          <a:p>
            <a:endParaRPr lang="en-GB" dirty="0">
              <a:effectLst/>
            </a:endParaRPr>
          </a:p>
        </p:txBody>
      </p:sp>
      <p:sp>
        <p:nvSpPr>
          <p:cNvPr id="10256" name="Text Box 36"/>
          <p:cNvSpPr txBox="1">
            <a:spLocks noChangeArrowheads="1"/>
          </p:cNvSpPr>
          <p:nvPr/>
        </p:nvSpPr>
        <p:spPr bwMode="auto">
          <a:xfrm>
            <a:off x="827088" y="6524625"/>
            <a:ext cx="59769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CH" sz="1200" dirty="0" smtClean="0">
                <a:effectLst/>
              </a:rPr>
              <a:t>* BAIE </a:t>
            </a:r>
            <a:r>
              <a:rPr lang="de-CH" sz="1200" dirty="0">
                <a:effectLst/>
              </a:rPr>
              <a:t>– British Association of Industrial </a:t>
            </a:r>
            <a:r>
              <a:rPr lang="de-CH" sz="1200" dirty="0" smtClean="0">
                <a:effectLst/>
              </a:rPr>
              <a:t>Editors</a:t>
            </a:r>
            <a:endParaRPr lang="en-US" sz="1200" dirty="0">
              <a:effectLst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Awards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865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What I offer you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2936809"/>
            <a:ext cx="5257800" cy="1588"/>
          </a:xfrm>
          <a:prstGeom prst="line">
            <a:avLst/>
          </a:prstGeom>
          <a:ln w="47625">
            <a:solidFill>
              <a:srgbClr val="E4E4E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762000" y="1557456"/>
            <a:ext cx="2057400" cy="2708434"/>
            <a:chOff x="762000" y="1557456"/>
            <a:chExt cx="2057400" cy="2708434"/>
          </a:xfrm>
        </p:grpSpPr>
        <p:sp>
          <p:nvSpPr>
            <p:cNvPr id="9" name="Oval 8"/>
            <p:cNvSpPr/>
            <p:nvPr/>
          </p:nvSpPr>
          <p:spPr>
            <a:xfrm>
              <a:off x="762000" y="1946209"/>
              <a:ext cx="2057400" cy="2057400"/>
            </a:xfrm>
            <a:prstGeom prst="ellipse">
              <a:avLst/>
            </a:prstGeom>
            <a:gradFill flip="none" rotWithShape="1">
              <a:gsLst>
                <a:gs pos="0">
                  <a:srgbClr val="F39C29"/>
                </a:gs>
                <a:gs pos="50000">
                  <a:srgbClr val="F7931D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8255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21392" y="1557456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F26200">
                      <a:alpha val="40000"/>
                    </a:srgbClr>
                  </a:solidFill>
                  <a:latin typeface="+mj-lt"/>
                  <a:cs typeface="Arial" pitchFamily="34" charset="0"/>
                </a:rPr>
                <a:t>1</a:t>
              </a:r>
              <a:endParaRPr lang="en-US" sz="17000" b="1" dirty="0">
                <a:solidFill>
                  <a:srgbClr val="F26200">
                    <a:alpha val="40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3416" y="2209800"/>
              <a:ext cx="1931160" cy="18288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Strategic &amp; tactical support. Broad skills base, extensive experience &amp; a record of success</a:t>
              </a:r>
              <a:endParaRPr lang="en-US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34768" y="1591943"/>
            <a:ext cx="2065932" cy="2751456"/>
            <a:chOff x="3534768" y="1591943"/>
            <a:chExt cx="2065932" cy="2751456"/>
          </a:xfrm>
        </p:grpSpPr>
        <p:sp>
          <p:nvSpPr>
            <p:cNvPr id="15" name="Oval 14"/>
            <p:cNvSpPr/>
            <p:nvPr/>
          </p:nvSpPr>
          <p:spPr>
            <a:xfrm>
              <a:off x="3543300" y="1946209"/>
              <a:ext cx="2057400" cy="20574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50000">
                  <a:srgbClr val="399ECB"/>
                </a:gs>
                <a:gs pos="100000">
                  <a:srgbClr val="0077D0"/>
                </a:gs>
              </a:gsLst>
              <a:path path="circle">
                <a:fillToRect l="50000" t="50000" r="50000" b="50000"/>
              </a:path>
            </a:gradFill>
            <a:ln w="82550">
              <a:noFill/>
            </a:ln>
            <a:effectLst>
              <a:outerShdw blurRad="1270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3968" y="1591943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2A7A9E">
                      <a:alpha val="40000"/>
                    </a:srgbClr>
                  </a:solidFill>
                  <a:latin typeface="+mj-lt"/>
                  <a:cs typeface="Arial" pitchFamily="34" charset="0"/>
                </a:rPr>
                <a:t>2</a:t>
              </a:r>
              <a:endParaRPr lang="en-US" sz="17000" b="1" dirty="0">
                <a:solidFill>
                  <a:srgbClr val="2A7A9E">
                    <a:alpha val="40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34768" y="2438400"/>
              <a:ext cx="2027832" cy="190499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Good writing, presentation, design and technology skills</a:t>
              </a:r>
              <a:endParaRPr lang="en-US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782124" y="1988634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4600" y="1600200"/>
            <a:ext cx="2057400" cy="2708434"/>
            <a:chOff x="6324600" y="1587511"/>
            <a:chExt cx="2057400" cy="2708434"/>
          </a:xfrm>
        </p:grpSpPr>
        <p:sp>
          <p:nvSpPr>
            <p:cNvPr id="20" name="Oval 19"/>
            <p:cNvSpPr/>
            <p:nvPr/>
          </p:nvSpPr>
          <p:spPr>
            <a:xfrm>
              <a:off x="6324600" y="1953643"/>
              <a:ext cx="2057400" cy="20574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21604" y="1587511"/>
              <a:ext cx="1219200" cy="27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0" b="1" dirty="0" smtClean="0">
                  <a:solidFill>
                    <a:srgbClr val="65B131">
                      <a:alpha val="64000"/>
                    </a:srgbClr>
                  </a:solidFill>
                  <a:latin typeface="+mj-lt"/>
                  <a:cs typeface="Arial" pitchFamily="34" charset="0"/>
                </a:rPr>
                <a:t>3</a:t>
              </a:r>
              <a:endParaRPr lang="en-US" sz="17000" b="1" dirty="0">
                <a:solidFill>
                  <a:srgbClr val="65B131">
                    <a:alpha val="64000"/>
                  </a:srgbClr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11810" y="2273311"/>
              <a:ext cx="1931160" cy="1981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spc="60" dirty="0" smtClean="0">
                  <a:solidFill>
                    <a:schemeClr val="bg1"/>
                  </a:solidFill>
                  <a:effectLst>
                    <a:outerShdw blurRad="50800" dist="25400" dir="5400000" algn="t" rotWithShape="0">
                      <a:prstClr val="black">
                        <a:alpha val="15000"/>
                      </a:prstClr>
                    </a:outerShdw>
                  </a:effectLst>
                </a:rPr>
                <a:t>Hands-on attitude &amp; ability to deliver projects un-supervised </a:t>
              </a:r>
              <a:endParaRPr lang="en-US" b="1" dirty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15000"/>
                    </a:prstClr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569928" y="1968511"/>
              <a:ext cx="1583472" cy="1295400"/>
            </a:xfrm>
            <a:prstGeom prst="ellipse">
              <a:avLst/>
            </a:prstGeom>
            <a:gradFill flip="none" rotWithShape="1">
              <a:gsLst>
                <a:gs pos="63000">
                  <a:schemeClr val="bg1">
                    <a:alpha val="7000"/>
                  </a:schemeClr>
                </a:gs>
                <a:gs pos="72000">
                  <a:schemeClr val="bg1">
                    <a:alpha val="15000"/>
                  </a:schemeClr>
                </a:gs>
                <a:gs pos="91000">
                  <a:schemeClr val="bg1">
                    <a:alpha val="2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</a:t>
              </a:r>
              <a:endParaRPr lang="en-US" dirty="0"/>
            </a:p>
          </p:txBody>
        </p:sp>
      </p:grpSp>
      <p:sp>
        <p:nvSpPr>
          <p:cNvPr id="24" name="Text Placeholder 2"/>
          <p:cNvSpPr txBox="1">
            <a:spLocks/>
          </p:cNvSpPr>
          <p:nvPr/>
        </p:nvSpPr>
        <p:spPr>
          <a:xfrm>
            <a:off x="3276600" y="4724400"/>
            <a:ext cx="5410200" cy="838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contact: mobile + 41 79 504 69 41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email: horsleykevin0@gmail.com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438400" y="2438400"/>
            <a:ext cx="1981200" cy="1981200"/>
          </a:xfrm>
        </p:spPr>
        <p:txBody>
          <a:bodyPr>
            <a:noAutofit/>
          </a:bodyPr>
          <a:lstStyle/>
          <a:p>
            <a:pPr marL="0" indent="0" algn="ctr"/>
            <a:endParaRPr lang="en-US" sz="1500" dirty="0" smtClean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0" indent="0" algn="ctr"/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Skilled </a:t>
            </a:r>
            <a:r>
              <a:rPr lang="en-US" sz="1500" dirty="0">
                <a:solidFill>
                  <a:schemeClr val="bg1">
                    <a:lumMod val="65000"/>
                  </a:schemeClr>
                </a:solidFill>
                <a:cs typeface="Arial"/>
              </a:rPr>
              <a:t>across multi- </a:t>
            </a:r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integrated communications</a:t>
            </a:r>
            <a:r>
              <a:rPr lang="en-US" sz="1500" dirty="0">
                <a:solidFill>
                  <a:schemeClr val="bg1">
                    <a:lumMod val="65000"/>
                  </a:schemeClr>
                </a:solidFill>
                <a:cs typeface="Arial"/>
              </a:rPr>
              <a:t> </a:t>
            </a:r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disciplines with experience in a wide variety </a:t>
            </a:r>
            <a:r>
              <a:rPr lang="en-US" sz="1500" dirty="0">
                <a:solidFill>
                  <a:schemeClr val="bg1">
                    <a:lumMod val="65000"/>
                  </a:schemeClr>
                </a:solidFill>
                <a:cs typeface="Arial"/>
              </a:rPr>
              <a:t>of  industries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304800" y="4572000"/>
            <a:ext cx="1905000" cy="1981200"/>
          </a:xfrm>
        </p:spPr>
        <p:txBody>
          <a:bodyPr>
            <a:noAutofit/>
          </a:bodyPr>
          <a:lstStyle/>
          <a:p>
            <a:pPr algn="ctr"/>
            <a:endParaRPr lang="en-US" sz="800" b="1" dirty="0" smtClean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r>
              <a:rPr lang="en-US" sz="1500" b="1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Devised and Managed </a:t>
            </a:r>
            <a:r>
              <a:rPr lang="en-US" sz="1500" b="1" dirty="0">
                <a:solidFill>
                  <a:schemeClr val="bg1">
                    <a:lumMod val="65000"/>
                  </a:schemeClr>
                </a:solidFill>
                <a:cs typeface="Arial"/>
              </a:rPr>
              <a:t>major </a:t>
            </a:r>
            <a:r>
              <a:rPr lang="en-US" sz="1500" b="1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communications programs for Novartis, Roche </a:t>
            </a:r>
            <a:r>
              <a:rPr lang="en-US" sz="1500" b="1" dirty="0" err="1">
                <a:solidFill>
                  <a:schemeClr val="bg1">
                    <a:lumMod val="65000"/>
                  </a:schemeClr>
                </a:solidFill>
                <a:cs typeface="Arial"/>
              </a:rPr>
              <a:t>Clariant</a:t>
            </a:r>
            <a:r>
              <a:rPr lang="en-US" sz="1500" b="1" dirty="0">
                <a:solidFill>
                  <a:schemeClr val="bg1">
                    <a:lumMod val="65000"/>
                  </a:schemeClr>
                </a:solidFill>
                <a:cs typeface="Arial"/>
              </a:rPr>
              <a:t> and Syngenta</a:t>
            </a: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8600" y="304800"/>
            <a:ext cx="1905000" cy="1905000"/>
          </a:xfrm>
        </p:spPr>
        <p:txBody>
          <a:bodyPr>
            <a:noAutofit/>
          </a:bodyPr>
          <a:lstStyle/>
          <a:p>
            <a:pPr marL="0" indent="0" algn="ctr"/>
            <a:endParaRPr lang="en-US" sz="1500" dirty="0" smtClean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0" indent="0" algn="ctr"/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Former </a:t>
            </a:r>
            <a:r>
              <a:rPr lang="en-US" sz="1500" dirty="0">
                <a:solidFill>
                  <a:schemeClr val="bg1">
                    <a:lumMod val="65000"/>
                  </a:schemeClr>
                </a:solidFill>
                <a:cs typeface="Arial"/>
              </a:rPr>
              <a:t>journalist and experienced  strategic/tactical Corporate </a:t>
            </a:r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Communications </a:t>
            </a:r>
            <a:r>
              <a:rPr lang="en-US" sz="1500" dirty="0">
                <a:solidFill>
                  <a:schemeClr val="bg1">
                    <a:lumMod val="65000"/>
                  </a:schemeClr>
                </a:solidFill>
                <a:cs typeface="Arial"/>
              </a:rPr>
              <a:t>Consultant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24400" y="304800"/>
            <a:ext cx="1905000" cy="1981200"/>
          </a:xfrm>
        </p:spPr>
        <p:txBody>
          <a:bodyPr>
            <a:normAutofit/>
          </a:bodyPr>
          <a:lstStyle/>
          <a:p>
            <a:pPr algn="ctr"/>
            <a:endParaRPr lang="en-US" sz="1500" b="1" dirty="0" smtClean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r>
              <a:rPr lang="en-US" sz="1500" b="1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International </a:t>
            </a:r>
            <a:r>
              <a:rPr lang="en-US" sz="1500" b="1" dirty="0">
                <a:solidFill>
                  <a:schemeClr val="bg1">
                    <a:lumMod val="65000"/>
                  </a:schemeClr>
                </a:solidFill>
                <a:cs typeface="Arial"/>
              </a:rPr>
              <a:t>awards for </a:t>
            </a:r>
            <a:r>
              <a:rPr lang="en-US" sz="1500" b="1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PR and marketing communications  excellence</a:t>
            </a:r>
            <a:endParaRPr lang="en-US" sz="1500" b="1" dirty="0">
              <a:solidFill>
                <a:schemeClr val="bg1">
                  <a:lumMod val="65000"/>
                </a:schemeClr>
              </a:solidFill>
              <a:cs typeface="Arial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6934200" y="2438400"/>
            <a:ext cx="1905000" cy="1981200"/>
          </a:xfrm>
        </p:spPr>
        <p:txBody>
          <a:bodyPr>
            <a:normAutofit/>
          </a:bodyPr>
          <a:lstStyle/>
          <a:p>
            <a:pPr marL="0" indent="0" algn="ctr"/>
            <a:endParaRPr lang="en-US" sz="1500" dirty="0" smtClean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0" indent="0" algn="ctr"/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Digital and social media savvy. Developed </a:t>
            </a:r>
            <a:r>
              <a:rPr lang="en-US" sz="1500" dirty="0">
                <a:solidFill>
                  <a:schemeClr val="bg1">
                    <a:lumMod val="65000"/>
                  </a:schemeClr>
                </a:solidFill>
                <a:cs typeface="Arial"/>
              </a:rPr>
              <a:t>intranet and internet  sites for Novartis &amp; Syngenta and others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724400" y="4572000"/>
            <a:ext cx="1905000" cy="1981200"/>
          </a:xfrm>
        </p:spPr>
        <p:txBody>
          <a:bodyPr>
            <a:noAutofit/>
          </a:bodyPr>
          <a:lstStyle/>
          <a:p>
            <a:pPr algn="ctr"/>
            <a:endParaRPr lang="en-US" sz="800" b="1" dirty="0" smtClean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algn="ctr"/>
            <a:r>
              <a:rPr lang="en-US" sz="1500" b="1" dirty="0" smtClean="0">
                <a:solidFill>
                  <a:schemeClr val="bg1">
                    <a:lumMod val="65000"/>
                  </a:schemeClr>
                </a:solidFill>
                <a:cs typeface="Arial"/>
              </a:rPr>
              <a:t>Launched </a:t>
            </a:r>
            <a:r>
              <a:rPr lang="en-US" sz="1500" b="1" dirty="0">
                <a:solidFill>
                  <a:schemeClr val="bg1">
                    <a:lumMod val="65000"/>
                  </a:schemeClr>
                </a:solidFill>
                <a:cs typeface="Arial"/>
              </a:rPr>
              <a:t>SharePoint, Google Analytics, One Drive for Business &amp; Yammer sites and campaigns for a number of companies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304800"/>
            <a:ext cx="2048933" cy="1981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304800"/>
            <a:ext cx="2032001" cy="198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9990"/>
          <a:stretch/>
        </p:blipFill>
        <p:spPr>
          <a:xfrm>
            <a:off x="4648200" y="2438400"/>
            <a:ext cx="2051050" cy="1981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000"/>
          <a:stretch/>
        </p:blipFill>
        <p:spPr>
          <a:xfrm>
            <a:off x="228600" y="2438400"/>
            <a:ext cx="2057401" cy="1997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029"/>
          <a:stretch/>
        </p:blipFill>
        <p:spPr>
          <a:xfrm>
            <a:off x="2438400" y="4572000"/>
            <a:ext cx="2057400" cy="198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4572001"/>
            <a:ext cx="2082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5" grpId="0" build="allAtOnce"/>
      <p:bldP spid="9" grpId="0" build="allAtOnce"/>
      <p:bldP spid="5" grpId="0" build="allAtOnce"/>
      <p:bldP spid="19" grpId="0" build="allAtOnce"/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Novartis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6324600"/>
            <a:ext cx="81534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Driving global communication programs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Healthcar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7522903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Healthcare 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7620000" cy="4266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07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Vas.tiff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1" b="13801"/>
          <a:stretch>
            <a:fillRect/>
          </a:stretch>
        </p:blipFill>
        <p:spPr/>
      </p:pic>
      <p:pic>
        <p:nvPicPr>
          <p:cNvPr id="11" name="Picture Placeholder 10" descr="Financial results.tiff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9" b="12299"/>
          <a:stretch>
            <a:fillRect/>
          </a:stretch>
        </p:blipFill>
        <p:spPr/>
      </p:pic>
      <p:pic>
        <p:nvPicPr>
          <p:cNvPr id="12" name="Picture Placeholder 11" descr="WWR1.tiff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r="619"/>
          <a:stretch>
            <a:fillRect/>
          </a:stretch>
        </p:blipFill>
        <p:spPr/>
      </p:pic>
      <p:pic>
        <p:nvPicPr>
          <p:cNvPr id="9" name="Picture Placeholder 8" descr="Media page1.tiff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" b="-14403"/>
          <a:stretch/>
        </p:blipFill>
        <p:spPr>
          <a:xfrm>
            <a:off x="762000" y="1955800"/>
            <a:ext cx="4481513" cy="3149600"/>
          </a:xfrm>
        </p:spPr>
      </p:pic>
      <p:sp>
        <p:nvSpPr>
          <p:cNvPr id="13" name="TextBox 12"/>
          <p:cNvSpPr txBox="1"/>
          <p:nvPr/>
        </p:nvSpPr>
        <p:spPr>
          <a:xfrm>
            <a:off x="762000" y="1226403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Novartis.com</a:t>
            </a:r>
            <a:r>
              <a:rPr lang="en-US" dirty="0" smtClean="0"/>
              <a:t> - created a new media landing page and remodeled the media library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5562600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Worked on </a:t>
            </a:r>
            <a:r>
              <a:rPr lang="en-US" sz="1600" dirty="0" err="1" smtClean="0"/>
              <a:t>Comms</a:t>
            </a:r>
            <a:r>
              <a:rPr lang="en-US" sz="1600" dirty="0" smtClean="0"/>
              <a:t> plans for the Chairman in China, CEO transitioning; FRESCO; Jedi (Alcon); </a:t>
            </a:r>
            <a:r>
              <a:rPr lang="en-US" sz="1600" dirty="0" err="1" smtClean="0"/>
              <a:t>AveXis</a:t>
            </a:r>
            <a:r>
              <a:rPr lang="en-US" sz="1600" dirty="0" smtClean="0"/>
              <a:t>; </a:t>
            </a:r>
            <a:r>
              <a:rPr lang="en-US" sz="1600" dirty="0" err="1" smtClean="0"/>
              <a:t>WeWontRest</a:t>
            </a:r>
            <a:r>
              <a:rPr lang="en-US" sz="1600" dirty="0" smtClean="0"/>
              <a:t>; Created our own web-style </a:t>
            </a:r>
            <a:r>
              <a:rPr lang="en-US" sz="1600" dirty="0" err="1" smtClean="0"/>
              <a:t>Sharepoint</a:t>
            </a:r>
            <a:r>
              <a:rPr lang="en-US" sz="1600" dirty="0" smtClean="0"/>
              <a:t> site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9173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Case study: Project Forward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12" y="1295400"/>
            <a:ext cx="3553888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3868566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/>
          <p:cNvSpPr txBox="1"/>
          <p:nvPr/>
        </p:nvSpPr>
        <p:spPr>
          <a:xfrm>
            <a:off x="4572000" y="3505200"/>
            <a:ext cx="4267200" cy="3200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600" dirty="0" smtClean="0"/>
              <a:t>European business harmonization program for Roche.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Highlights: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Created the overall branding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 theme representing the spirit of teamwork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Established network of communicators in impacted countries throughout Europe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Created electronic communications toolbox – posters, brochures, training materials etc.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Over the 3 years, overturned negative perceptions and gained support for the programme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</a:t>
            </a:r>
            <a:r>
              <a:rPr lang="en-US" sz="2400" dirty="0" err="1" smtClean="0">
                <a:solidFill>
                  <a:schemeClr val="bg1"/>
                </a:solidFill>
              </a:rPr>
              <a:t>mySyngenta</a:t>
            </a:r>
            <a:r>
              <a:rPr lang="en-US" sz="2400" dirty="0" smtClean="0">
                <a:solidFill>
                  <a:schemeClr val="bg1"/>
                </a:solidFill>
              </a:rPr>
              <a:t> intranet content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0" y="1447800"/>
            <a:ext cx="4800600" cy="4648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Worked on the development of the new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mySyngenta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intranet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Helped devise the user interface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 the communications campaign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collateral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Delivered off-the-shelf campaign tool-kits in many languages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mySyngenta promo 1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47800"/>
            <a:ext cx="29464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MySyngenta poster 2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38"/>
          <a:stretch/>
        </p:blipFill>
        <p:spPr>
          <a:xfrm>
            <a:off x="441296" y="4038600"/>
            <a:ext cx="2987704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14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Dow intranet content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81000" y="6324600"/>
            <a:ext cx="8153400" cy="45720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Web site, news programmes and podcasts for Dow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6860232" cy="498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11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Press pack: TEREX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5446816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233769" y="1143000"/>
            <a:ext cx="260543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kern="0" dirty="0" smtClean="0">
                <a:latin typeface="Century Gothic" pitchFamily="34" charset="0"/>
              </a:rPr>
              <a:t>On line and print versions c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ontaining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effectLst/>
                <a:latin typeface="Century Gothic" pitchFamily="34" charset="0"/>
              </a:rPr>
              <a:t>Press release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Technical poster, data sheet and support materials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effectLst/>
                <a:latin typeface="Century Gothic" pitchFamily="34" charset="0"/>
              </a:rPr>
              <a:t>USB key ring. On the USB is all the imagery, fact sheets, video, text and supporting material that the communicator needs for a complete campaign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2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ÕØÚáÛ丫:Téxt Plàçèhòlðêr 表¥鷗字㌍_W 2"/>
          <p:cNvSpPr>
            <a:spLocks noGrp="1"/>
          </p:cNvSpPr>
          <p:nvPr>
            <p:ph type="body" sz="quarter" idx="11"/>
          </p:nvPr>
        </p:nvSpPr>
        <p:spPr>
          <a:xfrm>
            <a:off x="5410200" y="1447800"/>
            <a:ext cx="3505200" cy="3352800"/>
          </a:xfrm>
        </p:spPr>
        <p:txBody>
          <a:bodyPr/>
          <a:lstStyle>
            <a:extLst/>
          </a:lstStyle>
          <a:p>
            <a:r>
              <a:rPr lang="en-US" b="1" dirty="0" smtClean="0">
                <a:solidFill>
                  <a:srgbClr val="FF6600"/>
                </a:solidFill>
              </a:rPr>
              <a:t>Clariant</a:t>
            </a:r>
            <a:r>
              <a:rPr lang="en-US" dirty="0" smtClean="0"/>
              <a:t> example </a:t>
            </a:r>
            <a:r>
              <a:rPr lang="en-US" dirty="0"/>
              <a:t>of an article </a:t>
            </a:r>
            <a:r>
              <a:rPr lang="en-US" dirty="0" smtClean="0"/>
              <a:t>I wrote for the </a:t>
            </a:r>
            <a:r>
              <a:rPr lang="en-US" dirty="0"/>
              <a:t>in-house </a:t>
            </a:r>
            <a:r>
              <a:rPr lang="en-US" dirty="0" smtClean="0"/>
              <a:t>magazine…</a:t>
            </a:r>
            <a:r>
              <a:rPr lang="en-US" dirty="0"/>
              <a:t>part of a wider change communication campaign raising awareness of the Group Operational Excellence program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1262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Album.potx</Template>
  <TotalTime>0</TotalTime>
  <Words>519</Words>
  <Application>Microsoft Macintosh PowerPoint</Application>
  <PresentationFormat>On-screen Show (4:3)</PresentationFormat>
  <Paragraphs>80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Classic Photo Album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2019-04-26T06:27:27Z</dcterms:modified>
</cp:coreProperties>
</file>